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</p:sldMasterIdLst>
  <p:notesMasterIdLst>
    <p:notesMasterId r:id="rId13"/>
  </p:notesMasterIdLst>
  <p:sldIdLst>
    <p:sldId id="256" r:id="rId2"/>
    <p:sldId id="258" r:id="rId3"/>
    <p:sldId id="267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492038" cy="6858000"/>
  <p:notesSz cx="6858000" cy="9144000"/>
  <p:defaultTextStyle>
    <a:defPPr>
      <a:defRPr kern="0"/>
    </a:def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3774" autoAdjust="0"/>
  </p:normalViewPr>
  <p:slideViewPr>
    <p:cSldViewPr snapToGrid="0">
      <p:cViewPr varScale="1">
        <p:scale>
          <a:sx n="58" d="100"/>
          <a:sy n="58" d="100"/>
        </p:scale>
        <p:origin x="228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17.png>
</file>

<file path=ppt/media/image2.pn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4C8E5-B7C1-4D12-8208-0279D06BB6C7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19125" y="1143000"/>
            <a:ext cx="56197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BA0369-3E5B-4BE2-810B-E96B9E3E74BA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7544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19125" y="1143000"/>
            <a:ext cx="5619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BA0369-3E5B-4BE2-810B-E96B9E3E74BA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7253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19125" y="1143000"/>
            <a:ext cx="56197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BA0369-3E5B-4BE2-810B-E96B9E3E74BA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833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83160" y="588647"/>
            <a:ext cx="841913" cy="360957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1" b="1" i="0">
                <a:solidFill>
                  <a:srgbClr val="161A3D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73806" y="3840485"/>
            <a:ext cx="874442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003503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3161" y="588646"/>
            <a:ext cx="1414463" cy="2578270"/>
          </a:xfrm>
        </p:spPr>
        <p:txBody>
          <a:bodyPr lIns="0" tIns="0" rIns="0" bIns="0"/>
          <a:lstStyle>
            <a:lvl1pPr>
              <a:defRPr sz="3351" b="1" i="0">
                <a:solidFill>
                  <a:srgbClr val="161A3D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3437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3161" y="588646"/>
            <a:ext cx="1414463" cy="2578270"/>
          </a:xfrm>
        </p:spPr>
        <p:txBody>
          <a:bodyPr lIns="0" tIns="0" rIns="0" bIns="0"/>
          <a:lstStyle>
            <a:lvl1pPr>
              <a:defRPr sz="3351" b="1" i="0">
                <a:solidFill>
                  <a:srgbClr val="161A3D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24602" y="1577340"/>
            <a:ext cx="543403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433401" y="1577340"/>
            <a:ext cx="5434037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83449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3161" y="588646"/>
            <a:ext cx="1414463" cy="2578270"/>
          </a:xfrm>
        </p:spPr>
        <p:txBody>
          <a:bodyPr lIns="0" tIns="0" rIns="0" bIns="0"/>
          <a:lstStyle>
            <a:lvl1pPr>
              <a:defRPr sz="3351" b="1" i="0">
                <a:solidFill>
                  <a:srgbClr val="161A3D"/>
                </a:solidFill>
                <a:latin typeface="Calibri"/>
                <a:cs typeface="Calibri"/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557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2223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5355" y="1803405"/>
            <a:ext cx="9681329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5355" y="3632201"/>
            <a:ext cx="9681329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199" indent="0" algn="ctr">
              <a:buNone/>
              <a:defRPr sz="2000"/>
            </a:lvl2pPr>
            <a:lvl3pPr marL="914397" indent="0" algn="ctr">
              <a:buNone/>
              <a:defRPr sz="1800"/>
            </a:lvl3pPr>
            <a:lvl4pPr marL="1371596" indent="0" algn="ctr">
              <a:buNone/>
              <a:defRPr sz="1600"/>
            </a:lvl4pPr>
            <a:lvl5pPr marL="1828796" indent="0" algn="ctr">
              <a:buNone/>
              <a:defRPr sz="1600"/>
            </a:lvl5pPr>
            <a:lvl6pPr marL="2285994" indent="0" algn="ctr">
              <a:buNone/>
              <a:defRPr sz="1600"/>
            </a:lvl6pPr>
            <a:lvl7pPr marL="2743191" indent="0" algn="ctr">
              <a:buNone/>
              <a:defRPr sz="1600"/>
            </a:lvl7pPr>
            <a:lvl8pPr marL="3200391" indent="0" algn="ctr">
              <a:buNone/>
              <a:defRPr sz="1600"/>
            </a:lvl8pPr>
            <a:lvl9pPr marL="365759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04211" y="4314333"/>
            <a:ext cx="2982474" cy="276999"/>
          </a:xfrm>
        </p:spPr>
        <p:txBody>
          <a:bodyPr/>
          <a:lstStyle/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5355" y="4323851"/>
            <a:ext cx="6558320" cy="169277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75975" y="1430874"/>
            <a:ext cx="2810709" cy="276999"/>
          </a:xfrm>
        </p:spPr>
        <p:txBody>
          <a:bodyPr/>
          <a:lstStyle/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5536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9738624" y="6123426"/>
            <a:ext cx="2047751" cy="535709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3161" y="588645"/>
            <a:ext cx="1414463" cy="51552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350" b="1" i="0">
                <a:solidFill>
                  <a:srgbClr val="161A3D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24602" y="1577340"/>
            <a:ext cx="11242835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162" y="6215249"/>
            <a:ext cx="7390472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AEABAB"/>
                </a:solidFill>
                <a:latin typeface="Calibri"/>
                <a:cs typeface="Calibri"/>
              </a:defRPr>
            </a:lvl1pPr>
          </a:lstStyle>
          <a:p>
            <a:endParaRPr lang="en-IN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24603" y="6377945"/>
            <a:ext cx="287316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31B305-25AB-46CC-99E7-5F72C80A4C08}" type="datetimeFigureOut">
              <a:rPr lang="en-IN" smtClean="0"/>
              <a:t>23-10-2025</a:t>
            </a:fld>
            <a:endParaRPr lang="en-IN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994267" y="6377945"/>
            <a:ext cx="287316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27FC94-DDC6-460F-84FF-824C4E26FF3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02538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</p:sldLayoutIdLst>
  <p:txStyles>
    <p:titleStyle>
      <a:lvl1pPr eaLnBrk="1" hangingPunct="1">
        <a:defRPr>
          <a:latin typeface="+mj-lt"/>
          <a:ea typeface="+mj-ea"/>
          <a:cs typeface="+mj-cs"/>
        </a:defRPr>
      </a:lvl1pPr>
    </p:titleStyle>
    <p:bodyStyle>
      <a:lvl1pPr marL="0" eaLnBrk="1" hangingPunct="1">
        <a:defRPr>
          <a:latin typeface="+mn-lt"/>
          <a:ea typeface="+mn-ea"/>
          <a:cs typeface="+mn-cs"/>
        </a:defRPr>
      </a:lvl1pPr>
      <a:lvl2pPr marL="457210" eaLnBrk="1" hangingPunct="1">
        <a:defRPr>
          <a:latin typeface="+mn-lt"/>
          <a:ea typeface="+mn-ea"/>
          <a:cs typeface="+mn-cs"/>
        </a:defRPr>
      </a:lvl2pPr>
      <a:lvl3pPr marL="914420" eaLnBrk="1" hangingPunct="1">
        <a:defRPr>
          <a:latin typeface="+mn-lt"/>
          <a:ea typeface="+mn-ea"/>
          <a:cs typeface="+mn-cs"/>
        </a:defRPr>
      </a:lvl3pPr>
      <a:lvl4pPr marL="1371630" eaLnBrk="1" hangingPunct="1">
        <a:defRPr>
          <a:latin typeface="+mn-lt"/>
          <a:ea typeface="+mn-ea"/>
          <a:cs typeface="+mn-cs"/>
        </a:defRPr>
      </a:lvl4pPr>
      <a:lvl5pPr marL="1828841" eaLnBrk="1" hangingPunct="1">
        <a:defRPr>
          <a:latin typeface="+mn-lt"/>
          <a:ea typeface="+mn-ea"/>
          <a:cs typeface="+mn-cs"/>
        </a:defRPr>
      </a:lvl5pPr>
      <a:lvl6pPr marL="2286051" eaLnBrk="1" hangingPunct="1">
        <a:defRPr>
          <a:latin typeface="+mn-lt"/>
          <a:ea typeface="+mn-ea"/>
          <a:cs typeface="+mn-cs"/>
        </a:defRPr>
      </a:lvl6pPr>
      <a:lvl7pPr marL="2743262" eaLnBrk="1" hangingPunct="1">
        <a:defRPr>
          <a:latin typeface="+mn-lt"/>
          <a:ea typeface="+mn-ea"/>
          <a:cs typeface="+mn-cs"/>
        </a:defRPr>
      </a:lvl7pPr>
      <a:lvl8pPr marL="3200471" eaLnBrk="1" hangingPunct="1">
        <a:defRPr>
          <a:latin typeface="+mn-lt"/>
          <a:ea typeface="+mn-ea"/>
          <a:cs typeface="+mn-cs"/>
        </a:defRPr>
      </a:lvl8pPr>
      <a:lvl9pPr marL="3657681" eaLnBrk="1" hangingPunct="1">
        <a:defRPr>
          <a:latin typeface="+mn-lt"/>
          <a:ea typeface="+mn-ea"/>
          <a:cs typeface="+mn-cs"/>
        </a:defRPr>
      </a:lvl9pPr>
    </p:bodyStyle>
    <p:otherStyle>
      <a:lvl1pPr marL="0" eaLnBrk="1" hangingPunct="1">
        <a:defRPr>
          <a:latin typeface="+mn-lt"/>
          <a:ea typeface="+mn-ea"/>
          <a:cs typeface="+mn-cs"/>
        </a:defRPr>
      </a:lvl1pPr>
      <a:lvl2pPr marL="457210" eaLnBrk="1" hangingPunct="1">
        <a:defRPr>
          <a:latin typeface="+mn-lt"/>
          <a:ea typeface="+mn-ea"/>
          <a:cs typeface="+mn-cs"/>
        </a:defRPr>
      </a:lvl2pPr>
      <a:lvl3pPr marL="914420" eaLnBrk="1" hangingPunct="1">
        <a:defRPr>
          <a:latin typeface="+mn-lt"/>
          <a:ea typeface="+mn-ea"/>
          <a:cs typeface="+mn-cs"/>
        </a:defRPr>
      </a:lvl3pPr>
      <a:lvl4pPr marL="1371630" eaLnBrk="1" hangingPunct="1">
        <a:defRPr>
          <a:latin typeface="+mn-lt"/>
          <a:ea typeface="+mn-ea"/>
          <a:cs typeface="+mn-cs"/>
        </a:defRPr>
      </a:lvl4pPr>
      <a:lvl5pPr marL="1828841" eaLnBrk="1" hangingPunct="1">
        <a:defRPr>
          <a:latin typeface="+mn-lt"/>
          <a:ea typeface="+mn-ea"/>
          <a:cs typeface="+mn-cs"/>
        </a:defRPr>
      </a:lvl5pPr>
      <a:lvl6pPr marL="2286051" eaLnBrk="1" hangingPunct="1">
        <a:defRPr>
          <a:latin typeface="+mn-lt"/>
          <a:ea typeface="+mn-ea"/>
          <a:cs typeface="+mn-cs"/>
        </a:defRPr>
      </a:lvl6pPr>
      <a:lvl7pPr marL="2743262" eaLnBrk="1" hangingPunct="1">
        <a:defRPr>
          <a:latin typeface="+mn-lt"/>
          <a:ea typeface="+mn-ea"/>
          <a:cs typeface="+mn-cs"/>
        </a:defRPr>
      </a:lvl7pPr>
      <a:lvl8pPr marL="3200471" eaLnBrk="1" hangingPunct="1">
        <a:defRPr>
          <a:latin typeface="+mn-lt"/>
          <a:ea typeface="+mn-ea"/>
          <a:cs typeface="+mn-cs"/>
        </a:defRPr>
      </a:lvl8pPr>
      <a:lvl9pPr marL="3657681" eaLnBrk="1" hangingPunct="1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23214-water-drop-file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ater-potability-prediction-epsdryetvbu6srpkbtesa4.streamlit.ap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pixabay.com/en/agree-handshake-hands-business-937898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s/photo/1434971" TargetMode="External"/><Relationship Id="rId7" Type="http://schemas.openxmlformats.org/officeDocument/2006/relationships/hyperlink" Target="https://freepngimg.com/png/23214-water-drop-file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hyperlink" Target="https://pxhere.com/es/photo/1358348" TargetMode="Externa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freepngimg.com/png/23214-water-drop-file" TargetMode="External"/><Relationship Id="rId3" Type="http://schemas.openxmlformats.org/officeDocument/2006/relationships/image" Target="../media/image5.png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pxhere.com/ko/photo/694613" TargetMode="External"/><Relationship Id="rId5" Type="http://schemas.openxmlformats.org/officeDocument/2006/relationships/image" Target="../media/image6.jpg"/><Relationship Id="rId4" Type="http://schemas.openxmlformats.org/officeDocument/2006/relationships/hyperlink" Target="https://openclipart.org/detail/18141/laurent-ph-1-by-laurent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022EE-A35F-40B7-02C0-76F909C71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04978" y="1394093"/>
            <a:ext cx="8468731" cy="2308487"/>
          </a:xfrm>
        </p:spPr>
        <p:txBody>
          <a:bodyPr>
            <a:normAutofit/>
          </a:bodyPr>
          <a:lstStyle/>
          <a:p>
            <a:r>
              <a:rPr lang="en-US" dirty="0"/>
              <a:t>Title: Water Potability Prediction Analysis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9498D-D5A7-E0E4-C9D7-18F60364BB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51770" y="4185747"/>
            <a:ext cx="10050348" cy="1096900"/>
          </a:xfrm>
        </p:spPr>
        <p:txBody>
          <a:bodyPr>
            <a:normAutofit/>
          </a:bodyPr>
          <a:lstStyle/>
          <a:p>
            <a:r>
              <a:rPr lang="en-US" sz="2400" dirty="0"/>
              <a:t>Subtitle:   Understanding Water Quality Issues Through Data</a:t>
            </a:r>
            <a:endParaRPr lang="en-IN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A5E593-221A-AB8C-9B66-CCBB763455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512239" y="2853413"/>
            <a:ext cx="432420" cy="667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00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D0D18-292D-DE04-7E9B-941BD59025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4977" y="0"/>
            <a:ext cx="10820400" cy="7195279"/>
          </a:xfrm>
        </p:spPr>
        <p:txBody>
          <a:bodyPr>
            <a:normAutofit fontScale="70000" lnSpcReduction="20000"/>
          </a:bodyPr>
          <a:lstStyle/>
          <a:p>
            <a:r>
              <a:rPr lang="en-IN" sz="5101" b="1" u="sng" dirty="0"/>
              <a:t>Summary:</a:t>
            </a:r>
          </a:p>
          <a:p>
            <a:r>
              <a:rPr lang="en-US" sz="3600" dirty="0"/>
              <a:t>A total of 3,276 water samples were analyzed in the dataset.</a:t>
            </a:r>
          </a:p>
          <a:p>
            <a:r>
              <a:rPr lang="en-US" sz="3600" dirty="0"/>
              <a:t>Potable (Safe for drinking): 39.0% samples (1,278)</a:t>
            </a:r>
          </a:p>
          <a:p>
            <a:r>
              <a:rPr lang="en-US" sz="3600" dirty="0"/>
              <a:t>Not Potable (Unsafe for drinking): 61.0% samples (1,998)</a:t>
            </a:r>
          </a:p>
          <a:p>
            <a:r>
              <a:rPr lang="en-US" sz="3600" dirty="0"/>
              <a:t>The dataset was imbalanced, with a higher proportion (61%) of non-potable water samples compared to potable ones. This imbalance was addressed before building the model.</a:t>
            </a:r>
          </a:p>
          <a:p>
            <a:r>
              <a:rPr lang="en-US" sz="3600" b="1" u="sng" dirty="0"/>
              <a:t>Ultimate Conclusion </a:t>
            </a:r>
            <a:r>
              <a:rPr lang="en-US" sz="3600" dirty="0"/>
              <a:t>—Through this Water Potability Dataset Analysis project, we successfully built a Machine Learning model (Random Forest) that handled data cleaning and class imbalance challenges, achieving an accuracy of approximately 73% and an AUC score of 0.80.1. </a:t>
            </a:r>
          </a:p>
          <a:p>
            <a:r>
              <a:rPr lang="en-US" sz="3600" dirty="0"/>
              <a:t>Based on the model’s analysis, pH and Sulfate were identified as the two most important factors determining the potability of water.</a:t>
            </a:r>
            <a:endParaRPr lang="en-IN" sz="3600" dirty="0"/>
          </a:p>
          <a:p>
            <a:r>
              <a:rPr lang="en-IN" sz="3600" b="1" dirty="0"/>
              <a:t>Random Forest showed best performance.</a:t>
            </a:r>
          </a:p>
          <a:p>
            <a:r>
              <a:rPr lang="en-IN" sz="4400" b="1" u="sng" dirty="0"/>
              <a:t>Implications:</a:t>
            </a:r>
          </a:p>
          <a:p>
            <a:r>
              <a:rPr lang="en-IN" sz="3600" dirty="0"/>
              <a:t>Reliable model can assist in real-time water quality prediction.</a:t>
            </a:r>
          </a:p>
          <a:p>
            <a:r>
              <a:rPr lang="en-IN" sz="3600" dirty="0"/>
              <a:t>Highlights key chemical parameters affecting potability.</a:t>
            </a:r>
          </a:p>
          <a:p>
            <a:r>
              <a:rPr lang="en-IN" sz="4400" b="1" u="sng" dirty="0"/>
              <a:t>Future Work:</a:t>
            </a:r>
          </a:p>
          <a:p>
            <a:r>
              <a:rPr lang="en-IN" sz="3600" dirty="0"/>
              <a:t>Apply advanced feature engineering &amp; ensemble methods.</a:t>
            </a:r>
          </a:p>
          <a:p>
            <a:r>
              <a:rPr lang="en-IN" sz="3600" dirty="0"/>
              <a:t>Integrate model into IoT-based water monitoring systems.</a:t>
            </a:r>
          </a:p>
          <a:p>
            <a:r>
              <a:rPr lang="en-IN" sz="3600" dirty="0"/>
              <a:t>Use larger, more diverse datasets for higher generalization.</a:t>
            </a:r>
          </a:p>
        </p:txBody>
      </p:sp>
      <p:sp>
        <p:nvSpPr>
          <p:cNvPr id="2" name="Cloud 1">
            <a:hlinkClick r:id="rId2"/>
            <a:extLst>
              <a:ext uri="{FF2B5EF4-FFF2-40B4-BE49-F238E27FC236}">
                <a16:creationId xmlns:a16="http://schemas.microsoft.com/office/drawing/2014/main" id="{65A0CCE8-A029-BE6F-A638-4B677905A801}"/>
              </a:ext>
            </a:extLst>
          </p:cNvPr>
          <p:cNvSpPr/>
          <p:nvPr/>
        </p:nvSpPr>
        <p:spPr>
          <a:xfrm>
            <a:off x="8807116" y="3898232"/>
            <a:ext cx="3556585" cy="2069431"/>
          </a:xfrm>
          <a:prstGeom prst="cloud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b="1" dirty="0"/>
              <a:t>Deployed </a:t>
            </a:r>
            <a:r>
              <a:rPr lang="en-US" sz="1600" b="1" dirty="0" err="1"/>
              <a:t>Streamlit</a:t>
            </a:r>
            <a:r>
              <a:rPr lang="en-US" sz="1600" b="1" dirty="0"/>
              <a:t> Cloud URL link :</a:t>
            </a:r>
          </a:p>
          <a:p>
            <a:pPr algn="ctr"/>
            <a:r>
              <a:rPr lang="en-US" sz="1400" dirty="0">
                <a:hlinkClick r:id="rId2"/>
              </a:rPr>
              <a:t>Water Potability Prediction Model Analysis · </a:t>
            </a:r>
            <a:r>
              <a:rPr lang="en-US" sz="1400" dirty="0" err="1">
                <a:hlinkClick r:id="rId2"/>
              </a:rPr>
              <a:t>Streamlit</a:t>
            </a:r>
            <a:endParaRPr lang="en-IN" sz="1400" dirty="0"/>
          </a:p>
        </p:txBody>
      </p:sp>
    </p:spTree>
    <p:extLst>
      <p:ext uri="{BB962C8B-B14F-4D97-AF65-F5344CB8AC3E}">
        <p14:creationId xmlns:p14="http://schemas.microsoft.com/office/powerpoint/2010/main" val="462709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10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10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10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10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FDD07-17CD-5F9B-8274-1824770CD0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C400A4-45DA-C954-E02E-D0E5094EE7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575903" y="1199216"/>
            <a:ext cx="4394519" cy="3628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289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3866F-761C-5444-77BF-FB28767D8D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1915" y="901538"/>
            <a:ext cx="8610601" cy="1293028"/>
          </a:xfrm>
        </p:spPr>
        <p:txBody>
          <a:bodyPr>
            <a:normAutofit/>
          </a:bodyPr>
          <a:lstStyle/>
          <a:p>
            <a:r>
              <a:rPr lang="en-US" sz="4400" u="sng" dirty="0"/>
              <a:t>Why I Chose This Project</a:t>
            </a:r>
            <a:endParaRPr lang="en-IN" sz="4400" u="sng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3568D0D-622C-D81A-B695-63A3CC31B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71794" y="1777601"/>
            <a:ext cx="9086506" cy="5080399"/>
          </a:xfrm>
        </p:spPr>
        <p:txBody>
          <a:bodyPr/>
          <a:lstStyle/>
          <a:p>
            <a:r>
              <a:rPr lang="en-US" sz="2400" dirty="0"/>
              <a:t>Water is essential for life, yet millions of people worldwide still lack access to safe drinking water.</a:t>
            </a:r>
          </a:p>
          <a:p>
            <a:r>
              <a:rPr lang="en-US" sz="2400" dirty="0"/>
              <a:t>In many regions, especially in India, water contamination remains a serious problem causing diseases and deaths.</a:t>
            </a:r>
          </a:p>
          <a:p>
            <a:r>
              <a:rPr lang="en-US" sz="2400" dirty="0"/>
              <a:t>Traditional testing methods are slow, expensive, and not easily accessible in rural or remote areas.</a:t>
            </a:r>
          </a:p>
          <a:p>
            <a:r>
              <a:rPr lang="en-US" sz="2400" dirty="0"/>
              <a:t>By applying Data Science and Machine Learning, we can predict water quality efficiently and quickly, helping ensure safe drinking water for everyone.</a:t>
            </a:r>
          </a:p>
          <a:p>
            <a:r>
              <a:rPr lang="en-US" sz="2400" dirty="0"/>
              <a:t>This project combines social impact and technical learning, making it both meaningful and educational.</a:t>
            </a:r>
            <a:endParaRPr lang="en-IN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E925FA-7205-8329-1254-39B0BF0B2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804106" y="284321"/>
            <a:ext cx="3557300" cy="25274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33CB68A-6448-BCA0-2018-A8776479B8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8804107" y="3009586"/>
            <a:ext cx="3516138" cy="234409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1CAADF-1162-7AC4-805B-5F64EB04246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6925110" y="901538"/>
            <a:ext cx="399520" cy="617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507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BA75E95-6C21-BE42-059A-CADD11994BB1}"/>
              </a:ext>
            </a:extLst>
          </p:cNvPr>
          <p:cNvSpPr/>
          <p:nvPr/>
        </p:nvSpPr>
        <p:spPr>
          <a:xfrm>
            <a:off x="445168" y="657228"/>
            <a:ext cx="2486537" cy="9937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highlight>
                  <a:srgbClr val="FF00FF"/>
                </a:highlight>
              </a:rPr>
              <a:t>   </a:t>
            </a:r>
            <a:endParaRPr lang="en-IN" dirty="0">
              <a:highlight>
                <a:srgbClr val="FF00FF"/>
              </a:highligh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9257FD-659A-88B7-0DE4-DEC5098C7960}"/>
              </a:ext>
            </a:extLst>
          </p:cNvPr>
          <p:cNvSpPr/>
          <p:nvPr/>
        </p:nvSpPr>
        <p:spPr>
          <a:xfrm>
            <a:off x="548599" y="5656107"/>
            <a:ext cx="2425622" cy="1089330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3EC8D49-80D8-CB4A-0F1A-621188586488}"/>
              </a:ext>
            </a:extLst>
          </p:cNvPr>
          <p:cNvSpPr/>
          <p:nvPr/>
        </p:nvSpPr>
        <p:spPr>
          <a:xfrm>
            <a:off x="6608367" y="4353204"/>
            <a:ext cx="2601852" cy="109762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CD1F042-48B2-05BC-8145-5A576D4B9BB2}"/>
              </a:ext>
            </a:extLst>
          </p:cNvPr>
          <p:cNvSpPr/>
          <p:nvPr/>
        </p:nvSpPr>
        <p:spPr>
          <a:xfrm>
            <a:off x="3437096" y="1870198"/>
            <a:ext cx="2513851" cy="95033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302354-03BA-1470-D907-29BA19D0EC6D}"/>
              </a:ext>
            </a:extLst>
          </p:cNvPr>
          <p:cNvSpPr/>
          <p:nvPr/>
        </p:nvSpPr>
        <p:spPr>
          <a:xfrm>
            <a:off x="445168" y="1883939"/>
            <a:ext cx="2477137" cy="845408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EDE3798-D84C-328F-6C19-7DD609A0139D}"/>
              </a:ext>
            </a:extLst>
          </p:cNvPr>
          <p:cNvSpPr/>
          <p:nvPr/>
        </p:nvSpPr>
        <p:spPr>
          <a:xfrm>
            <a:off x="496683" y="4296782"/>
            <a:ext cx="2444248" cy="109762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55D8DA8-19E7-C35D-2B20-2B541B721FAE}"/>
              </a:ext>
            </a:extLst>
          </p:cNvPr>
          <p:cNvSpPr/>
          <p:nvPr/>
        </p:nvSpPr>
        <p:spPr>
          <a:xfrm>
            <a:off x="6605362" y="3068385"/>
            <a:ext cx="2604857" cy="106026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F1A9165-9715-B30D-A471-199EA3298C44}"/>
              </a:ext>
            </a:extLst>
          </p:cNvPr>
          <p:cNvSpPr/>
          <p:nvPr/>
        </p:nvSpPr>
        <p:spPr>
          <a:xfrm>
            <a:off x="3417824" y="3031597"/>
            <a:ext cx="2563319" cy="1097058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178686F-1CBC-2944-6689-12CC9A453673}"/>
              </a:ext>
            </a:extLst>
          </p:cNvPr>
          <p:cNvSpPr/>
          <p:nvPr/>
        </p:nvSpPr>
        <p:spPr>
          <a:xfrm>
            <a:off x="9757924" y="3061147"/>
            <a:ext cx="2199513" cy="1000768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0072626-0B34-9122-CCD2-B7943653A0EC}"/>
              </a:ext>
            </a:extLst>
          </p:cNvPr>
          <p:cNvSpPr/>
          <p:nvPr/>
        </p:nvSpPr>
        <p:spPr>
          <a:xfrm>
            <a:off x="3413070" y="4367010"/>
            <a:ext cx="2568074" cy="104646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6BA2AC1-DC23-49D9-4C81-FA611DF72729}"/>
              </a:ext>
            </a:extLst>
          </p:cNvPr>
          <p:cNvSpPr/>
          <p:nvPr/>
        </p:nvSpPr>
        <p:spPr>
          <a:xfrm>
            <a:off x="9797963" y="4332450"/>
            <a:ext cx="2194687" cy="113962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911E1F8-FA56-01A7-A924-FE7ACEA19FFF}"/>
              </a:ext>
            </a:extLst>
          </p:cNvPr>
          <p:cNvSpPr/>
          <p:nvPr/>
        </p:nvSpPr>
        <p:spPr>
          <a:xfrm>
            <a:off x="445282" y="3084705"/>
            <a:ext cx="2486424" cy="1043949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2930039-D36E-458A-F6EE-747F8142A455}"/>
              </a:ext>
            </a:extLst>
          </p:cNvPr>
          <p:cNvSpPr txBox="1"/>
          <p:nvPr/>
        </p:nvSpPr>
        <p:spPr>
          <a:xfrm>
            <a:off x="550979" y="1001978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1. Import Libraries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0B42055-D9FA-B2AF-297A-48879203E229}"/>
              </a:ext>
            </a:extLst>
          </p:cNvPr>
          <p:cNvSpPr txBox="1"/>
          <p:nvPr/>
        </p:nvSpPr>
        <p:spPr>
          <a:xfrm>
            <a:off x="3952229" y="-76739"/>
            <a:ext cx="64008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u="sng" dirty="0"/>
              <a:t>Methodology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3C8DBA3-54E4-E5CE-FA36-D7F0BF9C8494}"/>
              </a:ext>
            </a:extLst>
          </p:cNvPr>
          <p:cNvSpPr txBox="1"/>
          <p:nvPr/>
        </p:nvSpPr>
        <p:spPr>
          <a:xfrm>
            <a:off x="3452244" y="947061"/>
            <a:ext cx="6400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2. Load the Dataset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CC3A8D6-77EC-1617-EF59-8939D2D70F86}"/>
              </a:ext>
            </a:extLst>
          </p:cNvPr>
          <p:cNvSpPr txBox="1"/>
          <p:nvPr/>
        </p:nvSpPr>
        <p:spPr>
          <a:xfrm>
            <a:off x="6744168" y="2055886"/>
            <a:ext cx="27959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6.Class Distribution Check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FCC0D7E-E75E-4380-3321-C9DA25E344D9}"/>
              </a:ext>
            </a:extLst>
          </p:cNvPr>
          <p:cNvSpPr txBox="1"/>
          <p:nvPr/>
        </p:nvSpPr>
        <p:spPr>
          <a:xfrm>
            <a:off x="9878406" y="835987"/>
            <a:ext cx="264219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dirty="0"/>
              <a:t>4. Missing Value Imputation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DBB2532-5C1D-39E5-A518-E10977198B3E}"/>
              </a:ext>
            </a:extLst>
          </p:cNvPr>
          <p:cNvSpPr txBox="1"/>
          <p:nvPr/>
        </p:nvSpPr>
        <p:spPr>
          <a:xfrm>
            <a:off x="9936758" y="2011940"/>
            <a:ext cx="26185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5. Statistical Description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3F5632-56CD-1B53-D32C-A7BEBCE7F41E}"/>
              </a:ext>
            </a:extLst>
          </p:cNvPr>
          <p:cNvSpPr txBox="1"/>
          <p:nvPr/>
        </p:nvSpPr>
        <p:spPr>
          <a:xfrm>
            <a:off x="6596176" y="955376"/>
            <a:ext cx="29271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3. Initial Data Analysis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8E29A4E3-8D4D-7229-9160-688678623A08}"/>
              </a:ext>
            </a:extLst>
          </p:cNvPr>
          <p:cNvSpPr txBox="1"/>
          <p:nvPr/>
        </p:nvSpPr>
        <p:spPr>
          <a:xfrm>
            <a:off x="3512191" y="2062509"/>
            <a:ext cx="2563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7. Visualize Feature Distributions &amp; Outliers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153D9FA-743C-43E2-3656-4F1FC8BC5BEF}"/>
              </a:ext>
            </a:extLst>
          </p:cNvPr>
          <p:cNvSpPr/>
          <p:nvPr/>
        </p:nvSpPr>
        <p:spPr>
          <a:xfrm>
            <a:off x="3426164" y="657714"/>
            <a:ext cx="2516831" cy="1009843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sz="2000">
              <a:solidFill>
                <a:schemeClr val="accent2"/>
              </a:solidFill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4F852D6-A838-361A-9A30-44C8FBC94167}"/>
              </a:ext>
            </a:extLst>
          </p:cNvPr>
          <p:cNvSpPr/>
          <p:nvPr/>
        </p:nvSpPr>
        <p:spPr>
          <a:xfrm>
            <a:off x="6578485" y="657127"/>
            <a:ext cx="2563319" cy="999155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F184ADA8-A48A-9AA2-7237-348FA41A7A62}"/>
              </a:ext>
            </a:extLst>
          </p:cNvPr>
          <p:cNvSpPr/>
          <p:nvPr/>
        </p:nvSpPr>
        <p:spPr>
          <a:xfrm>
            <a:off x="9752812" y="659380"/>
            <a:ext cx="2150083" cy="991611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3" name="Arrow: Right 42">
            <a:extLst>
              <a:ext uri="{FF2B5EF4-FFF2-40B4-BE49-F238E27FC236}">
                <a16:creationId xmlns:a16="http://schemas.microsoft.com/office/drawing/2014/main" id="{3625EDF0-F208-EA06-FB46-D6414898257F}"/>
              </a:ext>
            </a:extLst>
          </p:cNvPr>
          <p:cNvSpPr/>
          <p:nvPr/>
        </p:nvSpPr>
        <p:spPr>
          <a:xfrm>
            <a:off x="2912849" y="896709"/>
            <a:ext cx="491867" cy="47044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4" name="Arrow: Right 43">
            <a:extLst>
              <a:ext uri="{FF2B5EF4-FFF2-40B4-BE49-F238E27FC236}">
                <a16:creationId xmlns:a16="http://schemas.microsoft.com/office/drawing/2014/main" id="{3E64668F-2731-109A-023A-0DEE5DC782A3}"/>
              </a:ext>
            </a:extLst>
          </p:cNvPr>
          <p:cNvSpPr/>
          <p:nvPr/>
        </p:nvSpPr>
        <p:spPr>
          <a:xfrm>
            <a:off x="6026458" y="920865"/>
            <a:ext cx="491867" cy="47044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364D73E6-F5D1-7FBE-0CDE-0053D0084635}"/>
              </a:ext>
            </a:extLst>
          </p:cNvPr>
          <p:cNvSpPr/>
          <p:nvPr/>
        </p:nvSpPr>
        <p:spPr>
          <a:xfrm>
            <a:off x="9210220" y="892033"/>
            <a:ext cx="491867" cy="47044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988EF86-D875-77B1-2140-67DD8F44799A}"/>
              </a:ext>
            </a:extLst>
          </p:cNvPr>
          <p:cNvSpPr/>
          <p:nvPr/>
        </p:nvSpPr>
        <p:spPr>
          <a:xfrm>
            <a:off x="9761630" y="1891602"/>
            <a:ext cx="2169594" cy="92893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8" name="Arrow: Right 47">
            <a:extLst>
              <a:ext uri="{FF2B5EF4-FFF2-40B4-BE49-F238E27FC236}">
                <a16:creationId xmlns:a16="http://schemas.microsoft.com/office/drawing/2014/main" id="{E882C2D4-F30B-F948-60DE-F63FCF528962}"/>
              </a:ext>
            </a:extLst>
          </p:cNvPr>
          <p:cNvSpPr/>
          <p:nvPr/>
        </p:nvSpPr>
        <p:spPr>
          <a:xfrm rot="10800000">
            <a:off x="9210219" y="1955381"/>
            <a:ext cx="526467" cy="64633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1AFEA563-580E-A084-6244-AC1E64D1287A}"/>
              </a:ext>
            </a:extLst>
          </p:cNvPr>
          <p:cNvSpPr/>
          <p:nvPr/>
        </p:nvSpPr>
        <p:spPr>
          <a:xfrm>
            <a:off x="6599106" y="1938062"/>
            <a:ext cx="2563319" cy="895544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0" name="Arrow: Right 49">
            <a:extLst>
              <a:ext uri="{FF2B5EF4-FFF2-40B4-BE49-F238E27FC236}">
                <a16:creationId xmlns:a16="http://schemas.microsoft.com/office/drawing/2014/main" id="{15D1045E-6C36-45C8-72C2-CFD6E188AEA3}"/>
              </a:ext>
            </a:extLst>
          </p:cNvPr>
          <p:cNvSpPr/>
          <p:nvPr/>
        </p:nvSpPr>
        <p:spPr>
          <a:xfrm rot="10800000">
            <a:off x="6026458" y="2036365"/>
            <a:ext cx="491867" cy="470443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1" name="Arrow: Right 50">
            <a:extLst>
              <a:ext uri="{FF2B5EF4-FFF2-40B4-BE49-F238E27FC236}">
                <a16:creationId xmlns:a16="http://schemas.microsoft.com/office/drawing/2014/main" id="{DCB25CB8-8A12-7FEF-7E2D-4D0E007151DB}"/>
              </a:ext>
            </a:extLst>
          </p:cNvPr>
          <p:cNvSpPr/>
          <p:nvPr/>
        </p:nvSpPr>
        <p:spPr>
          <a:xfrm rot="10800000">
            <a:off x="2912848" y="2020964"/>
            <a:ext cx="491867" cy="528463"/>
          </a:xfrm>
          <a:prstGeom prst="rightArrow">
            <a:avLst>
              <a:gd name="adj1" fmla="val 56373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D48CE77-5C81-520F-3FA7-222F7C50BF0A}"/>
              </a:ext>
            </a:extLst>
          </p:cNvPr>
          <p:cNvSpPr txBox="1"/>
          <p:nvPr/>
        </p:nvSpPr>
        <p:spPr>
          <a:xfrm>
            <a:off x="581434" y="2144318"/>
            <a:ext cx="25375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8.Correlation Analysis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17172A9B-46AE-C615-C594-6258CA2324A5}"/>
              </a:ext>
            </a:extLst>
          </p:cNvPr>
          <p:cNvSpPr txBox="1"/>
          <p:nvPr/>
        </p:nvSpPr>
        <p:spPr>
          <a:xfrm>
            <a:off x="534601" y="3336584"/>
            <a:ext cx="2722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9.Feature and Target Split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52B226-1DBC-213E-A053-8A47A0BD1841}"/>
              </a:ext>
            </a:extLst>
          </p:cNvPr>
          <p:cNvSpPr txBox="1"/>
          <p:nvPr/>
        </p:nvSpPr>
        <p:spPr>
          <a:xfrm>
            <a:off x="3632848" y="3283641"/>
            <a:ext cx="19646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10.Feature Scaling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3CD94A1-C289-2DDA-AB01-573574A39F0B}"/>
              </a:ext>
            </a:extLst>
          </p:cNvPr>
          <p:cNvSpPr txBox="1"/>
          <p:nvPr/>
        </p:nvSpPr>
        <p:spPr>
          <a:xfrm>
            <a:off x="6898268" y="3092426"/>
            <a:ext cx="22888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11.Class Imbalance Handling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DBA9571-8897-7C2C-3401-DD754999D002}"/>
              </a:ext>
            </a:extLst>
          </p:cNvPr>
          <p:cNvSpPr txBox="1"/>
          <p:nvPr/>
        </p:nvSpPr>
        <p:spPr>
          <a:xfrm>
            <a:off x="9834438" y="3302088"/>
            <a:ext cx="228883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12.Train-Test Split</a:t>
            </a:r>
          </a:p>
        </p:txBody>
      </p:sp>
      <p:sp>
        <p:nvSpPr>
          <p:cNvPr id="63" name="Arrow: Right 62">
            <a:extLst>
              <a:ext uri="{FF2B5EF4-FFF2-40B4-BE49-F238E27FC236}">
                <a16:creationId xmlns:a16="http://schemas.microsoft.com/office/drawing/2014/main" id="{6CD961FF-CF5C-21D1-FF84-6358AF66D22C}"/>
              </a:ext>
            </a:extLst>
          </p:cNvPr>
          <p:cNvSpPr/>
          <p:nvPr/>
        </p:nvSpPr>
        <p:spPr>
          <a:xfrm>
            <a:off x="2974221" y="3345464"/>
            <a:ext cx="478024" cy="528464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4" name="Arrow: Right 63">
            <a:extLst>
              <a:ext uri="{FF2B5EF4-FFF2-40B4-BE49-F238E27FC236}">
                <a16:creationId xmlns:a16="http://schemas.microsoft.com/office/drawing/2014/main" id="{159B130B-46A4-6067-CF58-7FD5A1B32D26}"/>
              </a:ext>
            </a:extLst>
          </p:cNvPr>
          <p:cNvSpPr/>
          <p:nvPr/>
        </p:nvSpPr>
        <p:spPr>
          <a:xfrm>
            <a:off x="6034469" y="3302088"/>
            <a:ext cx="526145" cy="45276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5" name="Arrow: Right 64">
            <a:extLst>
              <a:ext uri="{FF2B5EF4-FFF2-40B4-BE49-F238E27FC236}">
                <a16:creationId xmlns:a16="http://schemas.microsoft.com/office/drawing/2014/main" id="{DDC94778-8D1E-2CAD-5397-5751CC6330CA}"/>
              </a:ext>
            </a:extLst>
          </p:cNvPr>
          <p:cNvSpPr/>
          <p:nvPr/>
        </p:nvSpPr>
        <p:spPr>
          <a:xfrm>
            <a:off x="9248777" y="3240701"/>
            <a:ext cx="526145" cy="45276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14FE2A89-1FA6-5D7B-D6E7-1AB605DBA87A}"/>
              </a:ext>
            </a:extLst>
          </p:cNvPr>
          <p:cNvSpPr txBox="1"/>
          <p:nvPr/>
        </p:nvSpPr>
        <p:spPr>
          <a:xfrm>
            <a:off x="10252129" y="4461570"/>
            <a:ext cx="15781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13.Model Selection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F867C529-DAE4-EAB9-B28A-FAFD721686C9}"/>
              </a:ext>
            </a:extLst>
          </p:cNvPr>
          <p:cNvSpPr txBox="1"/>
          <p:nvPr/>
        </p:nvSpPr>
        <p:spPr>
          <a:xfrm>
            <a:off x="7174895" y="4421673"/>
            <a:ext cx="18918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14.Model Training with Cross-Validation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7ED2F73B-1216-A082-14D4-B441377AE376}"/>
              </a:ext>
            </a:extLst>
          </p:cNvPr>
          <p:cNvSpPr txBox="1"/>
          <p:nvPr/>
        </p:nvSpPr>
        <p:spPr>
          <a:xfrm>
            <a:off x="3537289" y="4454969"/>
            <a:ext cx="239135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15.Hyperparameter Tuning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4F72E0F-F959-54D0-5BB8-FB8EAF7F85CF}"/>
              </a:ext>
            </a:extLst>
          </p:cNvPr>
          <p:cNvSpPr txBox="1"/>
          <p:nvPr/>
        </p:nvSpPr>
        <p:spPr>
          <a:xfrm>
            <a:off x="690373" y="4511136"/>
            <a:ext cx="24501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16.Final Model Evaluation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6DA136A-1FFF-37A3-FE1A-A28C07860927}"/>
              </a:ext>
            </a:extLst>
          </p:cNvPr>
          <p:cNvSpPr txBox="1"/>
          <p:nvPr/>
        </p:nvSpPr>
        <p:spPr>
          <a:xfrm>
            <a:off x="594642" y="5774749"/>
            <a:ext cx="266200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17.Feature Importance Analysis</a:t>
            </a:r>
          </a:p>
        </p:txBody>
      </p:sp>
      <p:sp>
        <p:nvSpPr>
          <p:cNvPr id="78" name="Arrow: Right 77">
            <a:extLst>
              <a:ext uri="{FF2B5EF4-FFF2-40B4-BE49-F238E27FC236}">
                <a16:creationId xmlns:a16="http://schemas.microsoft.com/office/drawing/2014/main" id="{B2B60137-CB7A-B34E-B821-33E213BBBF62}"/>
              </a:ext>
            </a:extLst>
          </p:cNvPr>
          <p:cNvSpPr/>
          <p:nvPr/>
        </p:nvSpPr>
        <p:spPr>
          <a:xfrm rot="10800000">
            <a:off x="9235485" y="4591105"/>
            <a:ext cx="526145" cy="45276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9" name="Arrow: Right 78">
            <a:extLst>
              <a:ext uri="{FF2B5EF4-FFF2-40B4-BE49-F238E27FC236}">
                <a16:creationId xmlns:a16="http://schemas.microsoft.com/office/drawing/2014/main" id="{540327E1-3A96-DA44-074B-E59032D4EA84}"/>
              </a:ext>
            </a:extLst>
          </p:cNvPr>
          <p:cNvSpPr/>
          <p:nvPr/>
        </p:nvSpPr>
        <p:spPr>
          <a:xfrm rot="10800000">
            <a:off x="5987314" y="4619620"/>
            <a:ext cx="590619" cy="493352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0" name="Arrow: Right 79">
            <a:extLst>
              <a:ext uri="{FF2B5EF4-FFF2-40B4-BE49-F238E27FC236}">
                <a16:creationId xmlns:a16="http://schemas.microsoft.com/office/drawing/2014/main" id="{2D552D3D-E4ED-2D96-615A-BB44E128E2A7}"/>
              </a:ext>
            </a:extLst>
          </p:cNvPr>
          <p:cNvSpPr/>
          <p:nvPr/>
        </p:nvSpPr>
        <p:spPr>
          <a:xfrm rot="10800000">
            <a:off x="2853622" y="4511136"/>
            <a:ext cx="545777" cy="506407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D27146E0-ADBC-5230-768B-814BEEB3BFAC}"/>
              </a:ext>
            </a:extLst>
          </p:cNvPr>
          <p:cNvSpPr/>
          <p:nvPr/>
        </p:nvSpPr>
        <p:spPr>
          <a:xfrm rot="5400000">
            <a:off x="-143191" y="2325749"/>
            <a:ext cx="577513" cy="583983"/>
          </a:xfrm>
          <a:prstGeom prst="rightArrow">
            <a:avLst>
              <a:gd name="adj1" fmla="val 56373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5AD00B2A-DFA5-AB78-89D7-8A44AECB8792}"/>
              </a:ext>
            </a:extLst>
          </p:cNvPr>
          <p:cNvSpPr/>
          <p:nvPr/>
        </p:nvSpPr>
        <p:spPr>
          <a:xfrm rot="5400000">
            <a:off x="11885835" y="1421481"/>
            <a:ext cx="577513" cy="621454"/>
          </a:xfrm>
          <a:prstGeom prst="rightArrow">
            <a:avLst>
              <a:gd name="adj1" fmla="val 56373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66E317B-E743-BA0E-BA0F-76B570BCC9BE}"/>
              </a:ext>
            </a:extLst>
          </p:cNvPr>
          <p:cNvSpPr/>
          <p:nvPr/>
        </p:nvSpPr>
        <p:spPr>
          <a:xfrm rot="5400000">
            <a:off x="11934459" y="3811681"/>
            <a:ext cx="577513" cy="583983"/>
          </a:xfrm>
          <a:prstGeom prst="rightArrow">
            <a:avLst>
              <a:gd name="adj1" fmla="val 56373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C744ACD4-1715-6932-7EEC-909845718054}"/>
              </a:ext>
            </a:extLst>
          </p:cNvPr>
          <p:cNvSpPr/>
          <p:nvPr/>
        </p:nvSpPr>
        <p:spPr>
          <a:xfrm rot="5400000">
            <a:off x="-52715" y="4909526"/>
            <a:ext cx="577513" cy="583983"/>
          </a:xfrm>
          <a:prstGeom prst="rightArrow">
            <a:avLst>
              <a:gd name="adj1" fmla="val 56373"/>
              <a:gd name="adj2" fmla="val 50000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6627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6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2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1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0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1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6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7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0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5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6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9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2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5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6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8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4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9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0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3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4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5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6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7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8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6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0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1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2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3" fill="hold">
                      <p:stCondLst>
                        <p:cond delay="indefinite"/>
                      </p:stCondLst>
                      <p:childTnLst>
                        <p:par>
                          <p:cTn id="314" fill="hold">
                            <p:stCondLst>
                              <p:cond delay="0"/>
                            </p:stCondLst>
                            <p:childTnLst>
                              <p:par>
                                <p:cTn id="3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7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8" fill="hold">
                      <p:stCondLst>
                        <p:cond delay="indefinite"/>
                      </p:stCondLst>
                      <p:childTnLst>
                        <p:par>
                          <p:cTn id="319" fill="hold">
                            <p:stCondLst>
                              <p:cond delay="0"/>
                            </p:stCondLst>
                            <p:childTnLst>
                              <p:par>
                                <p:cTn id="3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2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8" fill="hold">
                      <p:stCondLst>
                        <p:cond delay="indefinite"/>
                      </p:stCondLst>
                      <p:childTnLst>
                        <p:par>
                          <p:cTn id="329" fill="hold">
                            <p:stCondLst>
                              <p:cond delay="0"/>
                            </p:stCondLst>
                            <p:childTnLst>
                              <p:par>
                                <p:cTn id="3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2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3" fill="hold">
                      <p:stCondLst>
                        <p:cond delay="indefinite"/>
                      </p:stCondLst>
                      <p:childTnLst>
                        <p:par>
                          <p:cTn id="334" fill="hold">
                            <p:stCondLst>
                              <p:cond delay="0"/>
                            </p:stCondLst>
                            <p:childTnLst>
                              <p:par>
                                <p:cTn id="3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8" fill="hold">
                      <p:stCondLst>
                        <p:cond delay="indefinite"/>
                      </p:stCondLst>
                      <p:childTnLst>
                        <p:par>
                          <p:cTn id="339" fill="hold">
                            <p:stCondLst>
                              <p:cond delay="0"/>
                            </p:stCondLst>
                            <p:childTnLst>
                              <p:par>
                                <p:cTn id="3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2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7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8" fill="hold">
                      <p:stCondLst>
                        <p:cond delay="indefinite"/>
                      </p:stCondLst>
                      <p:childTnLst>
                        <p:par>
                          <p:cTn id="349" fill="hold">
                            <p:stCondLst>
                              <p:cond delay="0"/>
                            </p:stCondLst>
                            <p:childTnLst>
                              <p:par>
                                <p:cTn id="3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2" dur="500"/>
                                        <p:tgtEl>
                                          <p:spTgt spid="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3" fill="hold">
                      <p:stCondLst>
                        <p:cond delay="indefinite"/>
                      </p:stCondLst>
                      <p:childTnLst>
                        <p:par>
                          <p:cTn id="354" fill="hold">
                            <p:stCondLst>
                              <p:cond delay="0"/>
                            </p:stCondLst>
                            <p:childTnLst>
                              <p:par>
                                <p:cTn id="3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7" dur="5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8" fill="hold">
                      <p:stCondLst>
                        <p:cond delay="indefinite"/>
                      </p:stCondLst>
                      <p:childTnLst>
                        <p:par>
                          <p:cTn id="359" fill="hold">
                            <p:stCondLst>
                              <p:cond delay="0"/>
                            </p:stCondLst>
                            <p:childTnLst>
                              <p:par>
                                <p:cTn id="3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2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7" dur="5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8" fill="hold">
                      <p:stCondLst>
                        <p:cond delay="indefinite"/>
                      </p:stCondLst>
                      <p:childTnLst>
                        <p:par>
                          <p:cTn id="369" fill="hold">
                            <p:stCondLst>
                              <p:cond delay="0"/>
                            </p:stCondLst>
                            <p:childTnLst>
                              <p:par>
                                <p:cTn id="3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2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3" fill="hold">
                      <p:stCondLst>
                        <p:cond delay="indefinite"/>
                      </p:stCondLst>
                      <p:childTnLst>
                        <p:par>
                          <p:cTn id="374" fill="hold">
                            <p:stCondLst>
                              <p:cond delay="0"/>
                            </p:stCondLst>
                            <p:childTnLst>
                              <p:par>
                                <p:cTn id="3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7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8" fill="hold">
                      <p:stCondLst>
                        <p:cond delay="indefinite"/>
                      </p:stCondLst>
                      <p:childTnLst>
                        <p:par>
                          <p:cTn id="379" fill="hold">
                            <p:stCondLst>
                              <p:cond delay="0"/>
                            </p:stCondLst>
                            <p:childTnLst>
                              <p:par>
                                <p:cTn id="3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2" dur="500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7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8" fill="hold">
                      <p:stCondLst>
                        <p:cond delay="indefinite"/>
                      </p:stCondLst>
                      <p:childTnLst>
                        <p:par>
                          <p:cTn id="389" fill="hold">
                            <p:stCondLst>
                              <p:cond delay="0"/>
                            </p:stCondLst>
                            <p:childTnLst>
                              <p:par>
                                <p:cTn id="3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2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3" fill="hold">
                      <p:stCondLst>
                        <p:cond delay="indefinite"/>
                      </p:stCondLst>
                      <p:childTnLst>
                        <p:par>
                          <p:cTn id="394" fill="hold">
                            <p:stCondLst>
                              <p:cond delay="0"/>
                            </p:stCondLst>
                            <p:childTnLst>
                              <p:par>
                                <p:cTn id="3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7" dur="500"/>
                                        <p:tgtEl>
                                          <p:spTgt spid="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5" grpId="0"/>
      <p:bldP spid="27" grpId="0" build="allAtOnce"/>
      <p:bldP spid="29" grpId="0"/>
      <p:bldP spid="31" grpId="0"/>
      <p:bldP spid="33" grpId="0"/>
      <p:bldP spid="35" grpId="0"/>
      <p:bldP spid="37" grpId="0"/>
      <p:bldP spid="39" grpId="0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3" grpId="0"/>
      <p:bldP spid="56" grpId="0"/>
      <p:bldP spid="58" grpId="0"/>
      <p:bldP spid="60" grpId="0"/>
      <p:bldP spid="62" grpId="0"/>
      <p:bldP spid="63" grpId="0" animBg="1"/>
      <p:bldP spid="64" grpId="0" animBg="1"/>
      <p:bldP spid="65" grpId="0" animBg="1"/>
      <p:bldP spid="68" grpId="0"/>
      <p:bldP spid="71" grpId="0"/>
      <p:bldP spid="73" grpId="0"/>
      <p:bldP spid="75" grpId="0"/>
      <p:bldP spid="77" grpId="0"/>
      <p:bldP spid="78" grpId="0" animBg="1"/>
      <p:bldP spid="79" grpId="0" animBg="1"/>
      <p:bldP spid="80" grpId="0" animBg="1"/>
      <p:bldP spid="20" grpId="0" animBg="1"/>
      <p:bldP spid="28" grpId="0" animBg="1"/>
      <p:bldP spid="30" grpId="0" animBg="1"/>
      <p:bldP spid="3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7A397-0647-40D6-6276-B0ADFA3C9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9562893" y="821410"/>
            <a:ext cx="7075848" cy="2408096"/>
          </a:xfrm>
        </p:spPr>
        <p:txBody>
          <a:bodyPr>
            <a:normAutofit/>
          </a:bodyPr>
          <a:lstStyle/>
          <a:p>
            <a:br>
              <a:rPr lang="en-US" sz="3600" dirty="0"/>
            </a:br>
            <a:endParaRPr lang="en-IN" sz="3600" dirty="0"/>
          </a:p>
        </p:txBody>
      </p:sp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6DB4C700-86E8-23C4-EC27-FB8AE72AF0F6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9014619" y="206379"/>
            <a:ext cx="3327400" cy="25003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76C3E6F-DF2B-7711-B1D6-03EE4F181977}"/>
              </a:ext>
            </a:extLst>
          </p:cNvPr>
          <p:cNvSpPr txBox="1"/>
          <p:nvPr/>
        </p:nvSpPr>
        <p:spPr>
          <a:xfrm>
            <a:off x="150019" y="3595620"/>
            <a:ext cx="707584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200" b="1" u="sng" dirty="0"/>
              <a:t> Objective</a:t>
            </a:r>
          </a:p>
          <a:p>
            <a:endParaRPr lang="en-IN" sz="3200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CACC274-69BD-306F-D7F7-7BC2B770AE57}"/>
              </a:ext>
            </a:extLst>
          </p:cNvPr>
          <p:cNvSpPr txBox="1"/>
          <p:nvPr/>
        </p:nvSpPr>
        <p:spPr>
          <a:xfrm>
            <a:off x="150019" y="1524350"/>
            <a:ext cx="1087981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 </a:t>
            </a:r>
            <a:r>
              <a:rPr lang="en-US" sz="2000" b="1" dirty="0"/>
              <a:t>Samples:</a:t>
            </a:r>
            <a:r>
              <a:rPr lang="en-US" sz="2000" dirty="0"/>
              <a:t> 3,276 water samples analyzed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 Goal:</a:t>
            </a:r>
            <a:r>
              <a:rPr lang="en-US" sz="2000" dirty="0"/>
              <a:t> Predict water potability (safe or unsafe)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 Approach:</a:t>
            </a:r>
            <a:r>
              <a:rPr lang="en-US" sz="2000" dirty="0"/>
              <a:t> Data analysis &amp; machine learning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000" b="1" dirty="0"/>
              <a:t> Target Variable:</a:t>
            </a:r>
            <a:endParaRPr lang="en-US" sz="2000" dirty="0"/>
          </a:p>
          <a:p>
            <a:pPr marL="742967" lvl="1" indent="-285756">
              <a:buFont typeface="Arial" panose="020B0604020202020204" pitchFamily="34" charset="0"/>
              <a:buChar char="•"/>
            </a:pPr>
            <a:r>
              <a:rPr lang="en-US" sz="2000" dirty="0"/>
              <a:t>1 → Potable</a:t>
            </a:r>
          </a:p>
          <a:p>
            <a:pPr marL="742967" lvl="1" indent="-285756">
              <a:buFont typeface="Arial" panose="020B0604020202020204" pitchFamily="34" charset="0"/>
              <a:buChar char="•"/>
            </a:pPr>
            <a:r>
              <a:rPr lang="en-US" sz="2000" dirty="0"/>
              <a:t>0 → Non-potable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BE02EC-7017-5652-E641-6941E31AF1F2}"/>
              </a:ext>
            </a:extLst>
          </p:cNvPr>
          <p:cNvSpPr txBox="1"/>
          <p:nvPr/>
        </p:nvSpPr>
        <p:spPr>
          <a:xfrm>
            <a:off x="150019" y="4352684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defTabSz="914420" rt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Identify key factors influencing water potability</a:t>
            </a:r>
          </a:p>
          <a:p>
            <a:pPr algn="l" defTabSz="914420" rt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Build an accurate ML model to predict drinking safety</a:t>
            </a:r>
          </a:p>
          <a:p>
            <a:pPr algn="l" defTabSz="914420" rt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Support data-driven water quality monitoring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766DE43-34D3-10BC-1A60-7E88B6FDCC4F}"/>
              </a:ext>
            </a:extLst>
          </p:cNvPr>
          <p:cNvSpPr txBox="1"/>
          <p:nvPr/>
        </p:nvSpPr>
        <p:spPr>
          <a:xfrm>
            <a:off x="327380" y="924965"/>
            <a:ext cx="108798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3200" b="1" u="sng" dirty="0"/>
              <a:t>Introduction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4F11ECB-29DB-3C36-D464-30F21B7E4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6087584" y="402960"/>
            <a:ext cx="2852034" cy="2278457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A705A2B-FECF-F643-EFED-893D1D6B932B}"/>
              </a:ext>
            </a:extLst>
          </p:cNvPr>
          <p:cNvSpPr txBox="1">
            <a:spLocks/>
          </p:cNvSpPr>
          <p:nvPr/>
        </p:nvSpPr>
        <p:spPr>
          <a:xfrm>
            <a:off x="3198022" y="2681417"/>
            <a:ext cx="8636011" cy="8458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u="sng" dirty="0"/>
              <a:t>Dataset Features Overview</a:t>
            </a:r>
            <a:endParaRPr lang="en-IN" sz="3200" b="1" u="sng" dirty="0"/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D148B5E0-C077-A556-270D-35BA39206BB7}"/>
              </a:ext>
            </a:extLst>
          </p:cNvPr>
          <p:cNvSpPr txBox="1">
            <a:spLocks/>
          </p:cNvSpPr>
          <p:nvPr/>
        </p:nvSpPr>
        <p:spPr>
          <a:xfrm>
            <a:off x="-7521844" y="3301660"/>
            <a:ext cx="7387124" cy="31470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IN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6E4FF1-9B31-A2DA-7F25-936F8D604A75}"/>
              </a:ext>
            </a:extLst>
          </p:cNvPr>
          <p:cNvSpPr txBox="1"/>
          <p:nvPr/>
        </p:nvSpPr>
        <p:spPr>
          <a:xfrm>
            <a:off x="6056586" y="3470566"/>
            <a:ext cx="6285435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dirty="0"/>
              <a:t>Each feature represents a physical or chemical property of water: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pH:</a:t>
            </a:r>
            <a:r>
              <a:rPr lang="en-IN" dirty="0"/>
              <a:t> Acidity or alkalinity (ideal 6.5–8.5)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Hardness:</a:t>
            </a:r>
            <a:r>
              <a:rPr lang="en-IN" dirty="0"/>
              <a:t> Calcium &amp; magnesium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Solids (TDS):</a:t>
            </a:r>
            <a:r>
              <a:rPr lang="en-IN" dirty="0"/>
              <a:t> Total dissolved solids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Chloramines:</a:t>
            </a:r>
            <a:r>
              <a:rPr lang="en-IN" dirty="0"/>
              <a:t> Disinfectant chemical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</a:t>
            </a:r>
            <a:r>
              <a:rPr lang="en-IN" b="1" dirty="0" err="1"/>
              <a:t>Sulfate</a:t>
            </a:r>
            <a:r>
              <a:rPr lang="en-IN" b="1" dirty="0"/>
              <a:t>:</a:t>
            </a:r>
            <a:r>
              <a:rPr lang="en-IN" dirty="0"/>
              <a:t> Natural mineral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Conductivity:</a:t>
            </a:r>
            <a:r>
              <a:rPr lang="en-IN" dirty="0"/>
              <a:t> Ion concentration indicator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Organic Carbon:</a:t>
            </a:r>
            <a:r>
              <a:rPr lang="en-IN" dirty="0"/>
              <a:t> Organic matter in water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THMs:</a:t>
            </a:r>
            <a:r>
              <a:rPr lang="en-IN" dirty="0"/>
              <a:t> Byproduct of chlorination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b="1" dirty="0"/>
              <a:t> Turbidity:</a:t>
            </a:r>
            <a:r>
              <a:rPr lang="en-IN" dirty="0"/>
              <a:t> Clarity of water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D87BC03-0FC9-367F-BF06-85E82ED3C0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11808374" y="2890003"/>
            <a:ext cx="279651" cy="4318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DEB3E9D-B97F-A0A9-166E-DBEEE9B060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282341" y="3694710"/>
            <a:ext cx="282031" cy="4355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3C6243-D804-A7C0-D616-097AC4E3031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2836770" y="971982"/>
            <a:ext cx="282031" cy="435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91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10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1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2" dur="20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0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3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6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2" dur="500"/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8" dur="500"/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1" dur="500"/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4" dur="500"/>
                                        <p:tgtEl>
                                          <p:spTgt spid="2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EFD05-3EDD-1230-5A27-1E0001C1A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0019" y="712036"/>
            <a:ext cx="10762938" cy="5898626"/>
          </a:xfrm>
        </p:spPr>
        <p:txBody>
          <a:bodyPr>
            <a:normAutofit/>
          </a:bodyPr>
          <a:lstStyle/>
          <a:p>
            <a:r>
              <a:rPr lang="en-IN" sz="2800" b="1" dirty="0"/>
              <a:t> </a:t>
            </a:r>
            <a:r>
              <a:rPr lang="en-IN" sz="3200" b="1" dirty="0"/>
              <a:t>Title: Missing Data Analysis</a:t>
            </a:r>
            <a:br>
              <a:rPr lang="en-IN" dirty="0"/>
            </a:br>
            <a:r>
              <a:rPr lang="en-IN" dirty="0"/>
              <a:t> </a:t>
            </a:r>
            <a:r>
              <a:rPr lang="en-IN" sz="2400" dirty="0"/>
              <a:t>Content (Points):</a:t>
            </a:r>
            <a:br>
              <a:rPr lang="en-IN" sz="2400" dirty="0"/>
            </a:br>
            <a:r>
              <a:rPr lang="en-IN" sz="2400" dirty="0"/>
              <a:t> Missing Values in Dataset:</a:t>
            </a:r>
          </a:p>
          <a:p>
            <a:r>
              <a:rPr lang="en-IN" sz="2400" dirty="0"/>
              <a:t> </a:t>
            </a:r>
            <a:br>
              <a:rPr lang="en-IN" sz="2400" dirty="0"/>
            </a:br>
            <a:r>
              <a:rPr lang="en-IN" sz="2400" dirty="0"/>
              <a:t> pH: 491 missing (15%)</a:t>
            </a:r>
            <a:br>
              <a:rPr lang="en-IN" sz="2400" dirty="0"/>
            </a:br>
            <a:r>
              <a:rPr lang="en-IN" sz="2400" dirty="0"/>
              <a:t> </a:t>
            </a:r>
            <a:r>
              <a:rPr lang="en-IN" sz="2400" dirty="0" err="1"/>
              <a:t>Sulfate</a:t>
            </a:r>
            <a:r>
              <a:rPr lang="en-IN" sz="2400" dirty="0"/>
              <a:t>: 781 missing (24%)</a:t>
            </a:r>
            <a:br>
              <a:rPr lang="en-IN" sz="2400" dirty="0"/>
            </a:br>
            <a:r>
              <a:rPr lang="en-IN" sz="2400" dirty="0"/>
              <a:t> Trihalomethanes: 162 missing (5%)</a:t>
            </a:r>
          </a:p>
          <a:p>
            <a:br>
              <a:rPr lang="en-IN" sz="2400" b="1" dirty="0"/>
            </a:br>
            <a:r>
              <a:rPr lang="en-IN" sz="2600" b="1" dirty="0"/>
              <a:t> </a:t>
            </a:r>
            <a:r>
              <a:rPr lang="en-IN" sz="2800" b="1" dirty="0"/>
              <a:t>Why Handle Missing Data?</a:t>
            </a:r>
          </a:p>
          <a:p>
            <a:br>
              <a:rPr lang="en-IN" sz="2600" b="1" dirty="0"/>
            </a:br>
            <a:r>
              <a:rPr lang="en-IN" sz="2600" b="1" dirty="0"/>
              <a:t> </a:t>
            </a:r>
            <a:r>
              <a:rPr lang="en-IN" sz="2400" dirty="0"/>
              <a:t>Missing data can bias analysis and affect model accuracy.</a:t>
            </a:r>
            <a:br>
              <a:rPr lang="en-IN" sz="2400" dirty="0"/>
            </a:br>
            <a:r>
              <a:rPr lang="en-IN" sz="2400" dirty="0"/>
              <a:t> Proper handling improves reliability of results.</a:t>
            </a:r>
          </a:p>
          <a:p>
            <a:br>
              <a:rPr lang="en-IN" sz="2400" dirty="0"/>
            </a:br>
            <a:r>
              <a:rPr lang="en-IN" dirty="0"/>
              <a:t> </a:t>
            </a:r>
            <a:r>
              <a:rPr lang="en-IN" sz="2800" b="1" dirty="0"/>
              <a:t>How Handled Here:</a:t>
            </a:r>
            <a:br>
              <a:rPr lang="en-IN" dirty="0"/>
            </a:br>
            <a:r>
              <a:rPr lang="en-IN" dirty="0"/>
              <a:t> </a:t>
            </a:r>
            <a:r>
              <a:rPr lang="en-IN" sz="2400" dirty="0"/>
              <a:t>Missing values were imputed using column mean.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7021CF-DC8E-F617-3C7E-15061EB7DE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6336" y="712036"/>
            <a:ext cx="6080011" cy="3800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692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57DF6-3931-4A42-7393-3A7177334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dirty="0"/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54264A-41F4-1AE8-32A5-0B8B08223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7178" y="4017240"/>
            <a:ext cx="4954428" cy="2439271"/>
          </a:xfrm>
        </p:spPr>
        <p:txBody>
          <a:bodyPr>
            <a:normAutofit/>
          </a:bodyPr>
          <a:lstStyle/>
          <a:p>
            <a:r>
              <a:rPr lang="en-IN" sz="2400" dirty="0"/>
              <a:t>Observed Trends:</a:t>
            </a:r>
          </a:p>
          <a:p>
            <a:r>
              <a:rPr lang="en-IN" sz="2400" dirty="0"/>
              <a:t>   Solids column shows high variance and possible outliers.</a:t>
            </a:r>
          </a:p>
          <a:p>
            <a:r>
              <a:rPr lang="en-IN" sz="2400" dirty="0"/>
              <a:t>Data Transformation:</a:t>
            </a:r>
          </a:p>
          <a:p>
            <a:r>
              <a:rPr lang="en-IN" sz="2400" dirty="0"/>
              <a:t>   Log transformation applied on Solids and Trihalomethanes for model input.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A6F205-0458-7833-99E4-6777F3A64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292" y="117186"/>
            <a:ext cx="3777011" cy="39000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EC9ED0-A1D6-8505-2471-E55AA3D229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6038" y="279771"/>
            <a:ext cx="4841552" cy="243326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CCB4344-E403-771B-C468-69B8600A2DA1}"/>
              </a:ext>
            </a:extLst>
          </p:cNvPr>
          <p:cNvSpPr txBox="1"/>
          <p:nvPr/>
        </p:nvSpPr>
        <p:spPr>
          <a:xfrm>
            <a:off x="6483539" y="3972872"/>
            <a:ext cx="5675207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u="sng" dirty="0"/>
              <a:t>Potability Classes (Before Balancing):</a:t>
            </a:r>
          </a:p>
          <a:p>
            <a:pPr marL="342907" indent="-342907">
              <a:buFont typeface="+mj-lt"/>
              <a:buAutoNum type="arabicPeriod"/>
            </a:pPr>
            <a:r>
              <a:rPr lang="en-IN" dirty="0"/>
              <a:t>Not Potable: 1998 samples (61%)</a:t>
            </a:r>
          </a:p>
          <a:p>
            <a:pPr marL="342907" indent="-342907">
              <a:buFont typeface="+mj-lt"/>
              <a:buAutoNum type="arabicPeriod"/>
            </a:pPr>
            <a:r>
              <a:rPr lang="en-IN" dirty="0"/>
              <a:t>Potable: 1278 samples (39%)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u="sng" dirty="0"/>
              <a:t>Class Imbalance:</a:t>
            </a:r>
          </a:p>
          <a:p>
            <a:pPr marL="342907" indent="-342907">
              <a:buFont typeface="+mj-lt"/>
              <a:buAutoNum type="arabicPeriod"/>
            </a:pPr>
            <a:r>
              <a:rPr lang="en-IN" dirty="0"/>
              <a:t>Dataset is imbalanced – Not Potable samples are more than Potable.</a:t>
            </a:r>
          </a:p>
          <a:p>
            <a:pPr marL="342907" indent="-342907">
              <a:buFont typeface="+mj-lt"/>
              <a:buAutoNum type="arabicPeriod"/>
            </a:pPr>
            <a:r>
              <a:rPr lang="en-IN" dirty="0"/>
              <a:t>Imbalance can cause bias in model predictions, </a:t>
            </a:r>
            <a:r>
              <a:rPr lang="en-IN" dirty="0" err="1"/>
              <a:t>favoring</a:t>
            </a:r>
            <a:r>
              <a:rPr lang="en-IN" dirty="0"/>
              <a:t> the majority class.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AD54F961-9870-8EC1-4121-7902576E60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3325" y="954526"/>
            <a:ext cx="2789767" cy="301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22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6AB17-EB1F-51C1-60DD-5A54FA25E7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620" y="764376"/>
            <a:ext cx="597108" cy="509791"/>
          </a:xfrm>
        </p:spPr>
        <p:txBody>
          <a:bodyPr>
            <a:normAutofit fontScale="90000"/>
          </a:bodyPr>
          <a:lstStyle/>
          <a:p>
            <a:r>
              <a:rPr lang="en-US" dirty="0"/>
              <a:t>1.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EEA60-311B-738A-30C3-55B42BD6F3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6865" y="3688232"/>
            <a:ext cx="5294627" cy="303238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1</a:t>
            </a:r>
            <a:r>
              <a:rPr lang="en-US" dirty="0"/>
              <a:t>. </a:t>
            </a:r>
            <a:r>
              <a:rPr lang="en-US" sz="2000" b="1" dirty="0"/>
              <a:t> Feature Distribution and Outliers:</a:t>
            </a:r>
          </a:p>
          <a:p>
            <a:r>
              <a:rPr lang="en-US" b="1" dirty="0"/>
              <a:t>    Histograms of Main Features:</a:t>
            </a:r>
          </a:p>
          <a:p>
            <a:r>
              <a:rPr lang="en-US" dirty="0"/>
              <a:t>Histograms are used to visualize the distribution of each key feature.</a:t>
            </a:r>
          </a:p>
          <a:p>
            <a:r>
              <a:rPr lang="en-US" dirty="0"/>
              <a:t>​Most Parameters (pH, Hardness, etc.): Show a Normal/Bell-Shaped distribution (values centered around the mean).​</a:t>
            </a:r>
          </a:p>
          <a:p>
            <a:r>
              <a:rPr lang="en-US" dirty="0"/>
              <a:t>Solids &amp; Sulfate: Exhibit a Right Skew, indicating the presence of some high outlier values.​</a:t>
            </a:r>
          </a:p>
          <a:p>
            <a:r>
              <a:rPr lang="en-US" dirty="0"/>
              <a:t>The number of samples for 'Not Potable' (0) is significantly higher than for 'Potable' (1).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A47E55-F1C0-07B6-BFCC-04C076058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60" y="396617"/>
            <a:ext cx="4055760" cy="303238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1A95164-18DD-A68E-921F-7A53E4AD6542}"/>
              </a:ext>
            </a:extLst>
          </p:cNvPr>
          <p:cNvSpPr txBox="1"/>
          <p:nvPr/>
        </p:nvSpPr>
        <p:spPr>
          <a:xfrm>
            <a:off x="6089225" y="2865322"/>
            <a:ext cx="609350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dirty="0"/>
              <a:t>2. Box Plots for Outliers: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dirty="0"/>
              <a:t>Box plots help identify outliers in the data.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b="1" dirty="0"/>
              <a:t>Solids Parameter</a:t>
            </a:r>
            <a:r>
              <a:rPr lang="en-US" dirty="0"/>
              <a:t>: Dominated by a large number of extreme high outliers (values near 60,000).​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b="1" dirty="0"/>
              <a:t>All Other Features: </a:t>
            </a:r>
            <a:r>
              <a:rPr lang="en-US" dirty="0"/>
              <a:t>Show tight distribution with minimal or no visible outliers on this scale.​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9761575-30CF-94A0-A368-C9E75C7E8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7490" y="137385"/>
            <a:ext cx="4754667" cy="271596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05A0827-7B0D-E1FB-8440-5B28FE151E5B}"/>
              </a:ext>
            </a:extLst>
          </p:cNvPr>
          <p:cNvSpPr txBox="1"/>
          <p:nvPr/>
        </p:nvSpPr>
        <p:spPr>
          <a:xfrm>
            <a:off x="6089225" y="4650426"/>
            <a:ext cx="6093500" cy="17851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3</a:t>
            </a:r>
            <a:r>
              <a:rPr lang="en-US" sz="2000" b="1" dirty="0"/>
              <a:t>. Scaling and Transformation: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dirty="0"/>
              <a:t>Features vary in scale and some have non-normal distributions.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US" dirty="0"/>
              <a:t>Scaling (e.g., StandardScaler) and transformations (e.g., Log Transformation) are needed to improve model performance.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05765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7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2000" fill="hold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3BE89-3147-764E-1A54-E7B84EBBF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46020" y="1246404"/>
            <a:ext cx="1256676" cy="929391"/>
          </a:xfrm>
        </p:spPr>
        <p:txBody>
          <a:bodyPr>
            <a:normAutofit/>
          </a:bodyPr>
          <a:lstStyle/>
          <a:p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65526-75D8-B7F1-FF79-BF8421F17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2726" y="2969020"/>
            <a:ext cx="4264363" cy="3663160"/>
          </a:xfrm>
        </p:spPr>
        <p:txBody>
          <a:bodyPr>
            <a:normAutofit fontScale="92500" lnSpcReduction="10000"/>
          </a:bodyPr>
          <a:lstStyle/>
          <a:p>
            <a:r>
              <a:rPr lang="en-US" sz="3000" b="1" u="sng" dirty="0"/>
              <a:t>Title: Correlation Matrix</a:t>
            </a:r>
          </a:p>
          <a:p>
            <a:r>
              <a:rPr lang="en-US" sz="1900" b="1" u="sng" dirty="0"/>
              <a:t>1.Purpose:</a:t>
            </a:r>
          </a:p>
          <a:p>
            <a:r>
              <a:rPr lang="en-US" dirty="0"/>
              <a:t>To understand relationships between features.</a:t>
            </a:r>
          </a:p>
          <a:p>
            <a:r>
              <a:rPr lang="en-US" dirty="0"/>
              <a:t>Highly correlated features can create redundancy in modeling.</a:t>
            </a:r>
          </a:p>
          <a:p>
            <a:r>
              <a:rPr lang="en-US" sz="1900" b="1" u="sng" dirty="0"/>
              <a:t>2. Observations:</a:t>
            </a:r>
          </a:p>
          <a:p>
            <a:r>
              <a:rPr lang="en-US" dirty="0"/>
              <a:t>Some features show moderate to high correlations.</a:t>
            </a:r>
          </a:p>
          <a:p>
            <a:r>
              <a:rPr lang="en-US" dirty="0"/>
              <a:t>For example, Conductivity and Solids are positively correlated.</a:t>
            </a:r>
          </a:p>
          <a:p>
            <a:r>
              <a:rPr lang="en-US" sz="1900" b="1" u="sng" dirty="0"/>
              <a:t>3. Implications:</a:t>
            </a:r>
          </a:p>
          <a:p>
            <a:r>
              <a:rPr lang="en-US" dirty="0"/>
              <a:t>Highly correlated features may be considered for feature selection or dimensionality reduction.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339FBD-A7B8-9B4D-5C63-11739C1BD1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79" y="74075"/>
            <a:ext cx="3481467" cy="2894945"/>
          </a:xfrm>
          <a:prstGeom prst="rect">
            <a:avLst/>
          </a:prstGeom>
          <a:ln w="28575"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929C8AC-7FDA-58AE-A0C4-A35F5A590B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5238" y="-6806"/>
            <a:ext cx="5638452" cy="376940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297C3E-B514-F1F4-5985-CBB7206CDCC5}"/>
              </a:ext>
            </a:extLst>
          </p:cNvPr>
          <p:cNvSpPr txBox="1"/>
          <p:nvPr/>
        </p:nvSpPr>
        <p:spPr>
          <a:xfrm>
            <a:off x="5464171" y="3964900"/>
            <a:ext cx="5479519" cy="28931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000" u="sng" dirty="0"/>
              <a:t> </a:t>
            </a:r>
            <a:r>
              <a:rPr lang="en-IN" sz="2000" b="1" u="sng" dirty="0"/>
              <a:t>Model Performance 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Goal: Determine the best model using Cross-validation F1-scores. 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Result: Random Forest was the top performer with a Mean F1-score of 0.715. 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Comparison: All other models (</a:t>
            </a:r>
            <a:r>
              <a:rPr lang="en-IN" dirty="0" err="1"/>
              <a:t>XGBoost</a:t>
            </a:r>
            <a:r>
              <a:rPr lang="en-IN" dirty="0"/>
              <a:t>, KNN, SVC, Decision Tree) scored lower. 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 Action: Random Forest was selected for further hyperparameter tuning to maximize its performance.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29D0837-05D4-7CF6-AF32-92CD23547096}"/>
              </a:ext>
            </a:extLst>
          </p:cNvPr>
          <p:cNvCxnSpPr>
            <a:cxnSpLocks/>
          </p:cNvCxnSpPr>
          <p:nvPr/>
        </p:nvCxnSpPr>
        <p:spPr>
          <a:xfrm>
            <a:off x="5440476" y="4001988"/>
            <a:ext cx="0" cy="2885607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23925839-B368-C169-1718-FEB41FA17A24}"/>
              </a:ext>
            </a:extLst>
          </p:cNvPr>
          <p:cNvCxnSpPr>
            <a:cxnSpLocks/>
          </p:cNvCxnSpPr>
          <p:nvPr/>
        </p:nvCxnSpPr>
        <p:spPr>
          <a:xfrm flipV="1">
            <a:off x="5440476" y="4001988"/>
            <a:ext cx="7184661" cy="16773"/>
          </a:xfrm>
          <a:prstGeom prst="line">
            <a:avLst/>
          </a:prstGeom>
          <a:ln w="1905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8" name="Arrow: Right 37">
            <a:extLst>
              <a:ext uri="{FF2B5EF4-FFF2-40B4-BE49-F238E27FC236}">
                <a16:creationId xmlns:a16="http://schemas.microsoft.com/office/drawing/2014/main" id="{6754ACF4-7535-78CB-601E-D91C5F013DDF}"/>
              </a:ext>
            </a:extLst>
          </p:cNvPr>
          <p:cNvSpPr/>
          <p:nvPr/>
        </p:nvSpPr>
        <p:spPr>
          <a:xfrm>
            <a:off x="4776424" y="1711100"/>
            <a:ext cx="45719" cy="4571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9" name="Arrow: Right 38">
            <a:extLst>
              <a:ext uri="{FF2B5EF4-FFF2-40B4-BE49-F238E27FC236}">
                <a16:creationId xmlns:a16="http://schemas.microsoft.com/office/drawing/2014/main" id="{41260E79-80EB-9783-E48E-99AC1DA1BFBF}"/>
              </a:ext>
            </a:extLst>
          </p:cNvPr>
          <p:cNvSpPr/>
          <p:nvPr/>
        </p:nvSpPr>
        <p:spPr>
          <a:xfrm>
            <a:off x="3987502" y="1246404"/>
            <a:ext cx="1212800" cy="929391"/>
          </a:xfrm>
          <a:prstGeom prst="right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0" name="Arrow: Down 39">
            <a:extLst>
              <a:ext uri="{FF2B5EF4-FFF2-40B4-BE49-F238E27FC236}">
                <a16:creationId xmlns:a16="http://schemas.microsoft.com/office/drawing/2014/main" id="{37E861D1-6919-DE13-7B4A-1C6B0797C356}"/>
              </a:ext>
            </a:extLst>
          </p:cNvPr>
          <p:cNvSpPr/>
          <p:nvPr/>
        </p:nvSpPr>
        <p:spPr>
          <a:xfrm>
            <a:off x="11014113" y="2777017"/>
            <a:ext cx="849444" cy="985595"/>
          </a:xfrm>
          <a:prstGeom prst="downArrow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5194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2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2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2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2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20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2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2000" fill="hold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A305AF-1700-EB58-67AF-7B5A60A70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756" y="1043568"/>
            <a:ext cx="3216189" cy="6820525"/>
          </a:xfrm>
        </p:spPr>
        <p:txBody>
          <a:bodyPr>
            <a:normAutofit/>
          </a:bodyPr>
          <a:lstStyle/>
          <a:p>
            <a:r>
              <a:rPr lang="en-IN" sz="2400" b="1" u="sng" dirty="0"/>
              <a:t>Hyperparameter Tuning (Random Forest) :</a:t>
            </a:r>
          </a:p>
          <a:p>
            <a:r>
              <a:rPr lang="en-IN" sz="1600" dirty="0"/>
              <a:t>Goal: Optimize model performance using </a:t>
            </a:r>
            <a:r>
              <a:rPr lang="en-IN" sz="1600" dirty="0" err="1"/>
              <a:t>GridSearchCV</a:t>
            </a:r>
            <a:r>
              <a:rPr lang="en-IN" sz="1600" dirty="0"/>
              <a:t>.</a:t>
            </a:r>
          </a:p>
          <a:p>
            <a:r>
              <a:rPr lang="en-IN" sz="1600" dirty="0"/>
              <a:t>Parameters Tuned: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n_estimators</a:t>
            </a:r>
            <a:r>
              <a:rPr lang="en-IN" sz="1600" dirty="0"/>
              <a:t>: 100, 200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max_depth</a:t>
            </a:r>
            <a:r>
              <a:rPr lang="en-IN" sz="1600" dirty="0"/>
              <a:t>: 5, 10, None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min_samples_split</a:t>
            </a:r>
            <a:r>
              <a:rPr lang="en-IN" sz="1600" dirty="0"/>
              <a:t>: 2, 5, 10</a:t>
            </a:r>
          </a:p>
          <a:p>
            <a:r>
              <a:rPr lang="en-IN" sz="1600" dirty="0"/>
              <a:t>Best Parameters: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n_estimators</a:t>
            </a:r>
            <a:r>
              <a:rPr lang="en-IN" sz="1600" dirty="0"/>
              <a:t> = 200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max_depth</a:t>
            </a:r>
            <a:r>
              <a:rPr lang="en-IN" sz="1600" dirty="0"/>
              <a:t> = None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 err="1"/>
              <a:t>min_samples_split</a:t>
            </a:r>
            <a:r>
              <a:rPr lang="en-IN" sz="1600" dirty="0"/>
              <a:t> = 2</a:t>
            </a:r>
          </a:p>
          <a:p>
            <a:r>
              <a:rPr lang="en-IN" sz="1600" dirty="0"/>
              <a:t>Result: Model achieved better accuracy and stability with deeper trees and more estimators.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3F7C5E-448D-CED3-35C5-1A0785B10A97}"/>
              </a:ext>
            </a:extLst>
          </p:cNvPr>
          <p:cNvSpPr txBox="1"/>
          <p:nvPr/>
        </p:nvSpPr>
        <p:spPr>
          <a:xfrm>
            <a:off x="3638507" y="2997484"/>
            <a:ext cx="3972393" cy="31700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b="1" u="sng" dirty="0"/>
              <a:t>Final Model Evaluation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Accuracy: ~73%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Precision / Recall / F1: 0.73 each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AUC (ROC): 0.80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Insights:</a:t>
            </a:r>
          </a:p>
          <a:p>
            <a:pPr marL="400059" indent="-400059">
              <a:buFont typeface="+mj-lt"/>
              <a:buAutoNum type="romanUcPeriod"/>
            </a:pPr>
            <a:r>
              <a:rPr lang="en-IN" dirty="0"/>
              <a:t>Balanced precision and recall indicate consistent performance.</a:t>
            </a:r>
          </a:p>
          <a:p>
            <a:pPr marL="400059" indent="-400059">
              <a:buFont typeface="+mj-lt"/>
              <a:buAutoNum type="romanUcPeriod"/>
            </a:pPr>
            <a:r>
              <a:rPr lang="en-IN" dirty="0"/>
              <a:t>High AUC shows strong class discrimination.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dirty="0"/>
              <a:t>Visuals: Confusion Matrix &amp; ROC Curve.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6F33C1-27E3-1B26-3A12-3BB044A8C28C}"/>
              </a:ext>
            </a:extLst>
          </p:cNvPr>
          <p:cNvSpPr txBox="1"/>
          <p:nvPr/>
        </p:nvSpPr>
        <p:spPr>
          <a:xfrm>
            <a:off x="7679305" y="3284720"/>
            <a:ext cx="4624119" cy="33239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u="sng" dirty="0"/>
              <a:t>Feature Importance (Random Forest)</a:t>
            </a:r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sz="1600" dirty="0"/>
              <a:t>Top Features (Importance Scores):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pH (0.13), </a:t>
            </a:r>
            <a:r>
              <a:rPr lang="en-IN" sz="1600" dirty="0" err="1"/>
              <a:t>Sulfate</a:t>
            </a:r>
            <a:r>
              <a:rPr lang="en-IN" sz="1600" dirty="0"/>
              <a:t> (0.13), Hardness (0.12)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Chloramines (0.11), Solids (0.11)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Organic Carbon (0.10), Conductivity (0.10)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Trihalomethanes (0.10), Turbidity (0.10)</a:t>
            </a:r>
          </a:p>
          <a:p>
            <a:pPr marL="400059" indent="-400059">
              <a:buFont typeface="+mj-lt"/>
              <a:buAutoNum type="romanUcPeriod"/>
            </a:pPr>
            <a:endParaRPr lang="en-IN" sz="1600" dirty="0"/>
          </a:p>
          <a:p>
            <a:pPr marL="285756" indent="-285756">
              <a:buFont typeface="Arial" panose="020B0604020202020204" pitchFamily="34" charset="0"/>
              <a:buChar char="•"/>
            </a:pPr>
            <a:r>
              <a:rPr lang="en-IN" sz="1600" dirty="0"/>
              <a:t>Key Insights: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pH and </a:t>
            </a:r>
            <a:r>
              <a:rPr lang="en-IN" sz="1600" dirty="0" err="1"/>
              <a:t>Sulfate</a:t>
            </a:r>
            <a:r>
              <a:rPr lang="en-IN" sz="1600" dirty="0"/>
              <a:t> most strongly affect water potability.</a:t>
            </a:r>
          </a:p>
          <a:p>
            <a:pPr marL="400059" indent="-400059">
              <a:buFont typeface="+mj-lt"/>
              <a:buAutoNum type="romanUcPeriod"/>
            </a:pPr>
            <a:r>
              <a:rPr lang="en-IN" sz="1600" dirty="0"/>
              <a:t>Chemical and mineral content (like Hardness, Solids) play major roles in predicting quality.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3D1840F-2785-1EE7-0274-C20019FA62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8507" y="195835"/>
            <a:ext cx="3933321" cy="28016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0411F2-25F6-8F7E-D2E1-A91CD654A7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6878" y="67703"/>
            <a:ext cx="3799452" cy="325086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1C2D3A2-D2F5-BFB1-C9C4-55A120AEA961}"/>
              </a:ext>
            </a:extLst>
          </p:cNvPr>
          <p:cNvCxnSpPr>
            <a:cxnSpLocks/>
          </p:cNvCxnSpPr>
          <p:nvPr/>
        </p:nvCxnSpPr>
        <p:spPr>
          <a:xfrm>
            <a:off x="3461174" y="0"/>
            <a:ext cx="29107" cy="6858000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03C2E35-49EF-2A1F-1DB4-1FA15F8B716D}"/>
              </a:ext>
            </a:extLst>
          </p:cNvPr>
          <p:cNvCxnSpPr/>
          <p:nvPr/>
        </p:nvCxnSpPr>
        <p:spPr>
          <a:xfrm>
            <a:off x="7645102" y="4"/>
            <a:ext cx="0" cy="6878735"/>
          </a:xfrm>
          <a:prstGeom prst="line">
            <a:avLst/>
          </a:prstGeom>
          <a:ln w="38100"/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6861BF90-1B13-A830-CB42-35BEFA3BCE00}"/>
              </a:ext>
            </a:extLst>
          </p:cNvPr>
          <p:cNvSpPr/>
          <p:nvPr/>
        </p:nvSpPr>
        <p:spPr>
          <a:xfrm>
            <a:off x="2889399" y="6190940"/>
            <a:ext cx="580865" cy="572971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54308EDE-ACE7-79E0-177A-134FBC6E7680}"/>
              </a:ext>
            </a:extLst>
          </p:cNvPr>
          <p:cNvSpPr/>
          <p:nvPr/>
        </p:nvSpPr>
        <p:spPr>
          <a:xfrm>
            <a:off x="7675305" y="249293"/>
            <a:ext cx="545573" cy="492179"/>
          </a:xfrm>
          <a:prstGeom prst="rightArrow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4816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10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10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1" fill="hold">
                      <p:stCondLst>
                        <p:cond delay="indefinite"/>
                      </p:stCondLst>
                      <p:childTnLst>
                        <p:par>
                          <p:cTn id="142" fill="hold">
                            <p:stCondLst>
                              <p:cond delay="0"/>
                            </p:stCondLst>
                            <p:childTnLst>
                              <p:par>
                                <p:cTn id="1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1516</TotalTime>
  <Words>1228</Words>
  <Application>Microsoft Office PowerPoint</Application>
  <PresentationFormat>Custom</PresentationFormat>
  <Paragraphs>143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Title: Water Potability Prediction Analysis</vt:lpstr>
      <vt:lpstr>Why I Chose This Project</vt:lpstr>
      <vt:lpstr>PowerPoint Presentation</vt:lpstr>
      <vt:lpstr> </vt:lpstr>
      <vt:lpstr>PowerPoint Presentation</vt:lpstr>
      <vt:lpstr> </vt:lpstr>
      <vt:lpstr>1.</vt:lpstr>
      <vt:lpstr>PowerPoint Presentation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MAMATA SARKAR</dc:creator>
  <cp:lastModifiedBy>MAMATA SARKAR</cp:lastModifiedBy>
  <cp:revision>16</cp:revision>
  <dcterms:created xsi:type="dcterms:W3CDTF">2025-10-09T05:16:58Z</dcterms:created>
  <dcterms:modified xsi:type="dcterms:W3CDTF">2025-10-23T09:51:15Z</dcterms:modified>
</cp:coreProperties>
</file>

<file path=docProps/thumbnail.jpeg>
</file>